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8" r:id="rId7"/>
    <p:sldId id="260"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0"/>
            <a:ext cx="9756576" cy="6858000"/>
          </a:xfrm>
          <a:prstGeom prst="rect">
            <a:avLst/>
          </a:prstGeom>
        </p:spPr>
      </p:pic>
      <p:sp>
        <p:nvSpPr>
          <p:cNvPr id="2" name="Title 1"/>
          <p:cNvSpPr>
            <a:spLocks noGrp="1"/>
          </p:cNvSpPr>
          <p:nvPr>
            <p:ph type="ctrTitle"/>
          </p:nvPr>
        </p:nvSpPr>
        <p:spPr>
          <a:xfrm>
            <a:off x="1477888" y="-675456"/>
            <a:ext cx="8206680" cy="2952328"/>
          </a:xfrm>
        </p:spPr>
        <p:txBody>
          <a:bodyPr>
            <a:normAutofit/>
          </a:bodyPr>
          <a:lstStyle/>
          <a:p>
            <a:pPr algn="ctr"/>
            <a:r>
              <a:rPr lang="ar-IQ" sz="4000" dirty="0" smtClean="0">
                <a:solidFill>
                  <a:srgbClr val="C00000"/>
                </a:solidFill>
              </a:rPr>
              <a:t>جامعة بنها- كلية الآداب - قسم الإعلام</a:t>
            </a:r>
            <a:br>
              <a:rPr lang="ar-IQ" sz="4000" dirty="0" smtClean="0">
                <a:solidFill>
                  <a:srgbClr val="C00000"/>
                </a:solidFill>
              </a:rPr>
            </a:br>
            <a:r>
              <a:rPr lang="ar-IQ" sz="4000" dirty="0" smtClean="0">
                <a:solidFill>
                  <a:srgbClr val="C00000"/>
                </a:solidFill>
              </a:rPr>
              <a:t>الفرقة الرابعة – المادة: إخراج صحفى متقدم المحاضرة </a:t>
            </a:r>
            <a:r>
              <a:rPr lang="ar-IQ" sz="4000" dirty="0" smtClean="0">
                <a:solidFill>
                  <a:srgbClr val="C00000"/>
                </a:solidFill>
              </a:rPr>
              <a:t>السادسة</a:t>
            </a:r>
            <a:endParaRPr lang="ar-IQ" sz="40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 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624736"/>
          </a:xfrm>
        </p:spPr>
        <p:txBody>
          <a:bodyPr>
            <a:noAutofit/>
          </a:bodyPr>
          <a:lstStyle/>
          <a:p>
            <a:pPr lvl="0"/>
            <a:r>
              <a:rPr lang="ar-EG" sz="3600" b="1" u="sng" dirty="0"/>
              <a:t>العناوين الرئيسية:</a:t>
            </a:r>
            <a:endParaRPr lang="en-US" sz="3600" b="1" dirty="0"/>
          </a:p>
          <a:p>
            <a:r>
              <a:rPr lang="ar-EG" sz="3600" dirty="0"/>
              <a:t>تتيح المجلة إمكانية استخدام خطوط للعناوين الرئيسية فى موضوعات الملف مختلفة عن الخط المستخدم فى العناوين الرئيسية للموضوعات داخل صفحات المجلة وهى ميزة يمكن أن تتاح للملفات فى الصحف لكن بدرجة أقل من المجلة فلأن المجلة تعتمد فى تصميمها على الإبهار فى عملية العرض أكثر من الصحيفة فيمكن أن نستخدم نوع خط مختلف للعناوين الرئيسية بالموضوعات داخل الملف عنها فى الموضوعات داخل الصفحات العادية بالمجلة</a:t>
            </a:r>
            <a:endParaRPr lang="ar-IQ" sz="3600" dirty="0"/>
          </a:p>
          <a:p>
            <a:endParaRPr lang="en-US" sz="3600" b="1"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a:bodyPr>
          <a:lstStyle/>
          <a:p>
            <a:pPr lvl="0"/>
            <a:r>
              <a:rPr lang="ar-EG" sz="3600" b="1" u="sng" dirty="0"/>
              <a:t>العناوين التمهيدية والعناوين الثانوية:</a:t>
            </a:r>
            <a:endParaRPr lang="en-US" sz="3600" b="1" dirty="0"/>
          </a:p>
          <a:p>
            <a:r>
              <a:rPr lang="ar-EG" sz="3600" dirty="0"/>
              <a:t>ما ينطبق على العناوين الرئيسية بموضوعات الملف يمكن أن يؤخذ به فى العناوين التمهيدية وكذلك العناوين الثانوية مع الأخذ فى الاعتبار أن العناوين الثانوية تكون أصغر حجما من العناوين الرئيسية لذلك وجب على المخرج الصحفى عند استخدامه نوع خط للعنوان الثانوى مختلف عن خط العناوين الثانوية بصفحات المجلة أن يكون الخط المستخدم ذو تصميم بسيط لا يحمل كثيراً من الزخرفة وإلا يكون ذو تصميم معقد أو مبالغ في معالجة الحرف بيحث يبدو غير واضح </a:t>
            </a:r>
            <a:endParaRPr lang="en-US" sz="3600" dirty="0"/>
          </a:p>
          <a:p>
            <a:endParaRPr lang="en-US" sz="36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EG" sz="3600" b="1" u="sng" dirty="0"/>
              <a:t>الماكيت الأساسى للمجلة (</a:t>
            </a:r>
            <a:r>
              <a:rPr lang="en-US" sz="3600" b="1" i="1" u="sng" dirty="0"/>
              <a:t> Master </a:t>
            </a:r>
            <a:r>
              <a:rPr lang="en-US" sz="3600" b="1" i="1" u="sng" dirty="0" err="1"/>
              <a:t>maket</a:t>
            </a:r>
            <a:r>
              <a:rPr lang="en-US" sz="3600" b="1" i="1" u="sng" dirty="0"/>
              <a:t> </a:t>
            </a:r>
            <a:r>
              <a:rPr lang="ar-EG" sz="3600" b="1" u="sng" dirty="0"/>
              <a:t> )</a:t>
            </a:r>
            <a:endParaRPr lang="en-US" sz="3600" b="1" dirty="0"/>
          </a:p>
          <a:p>
            <a:r>
              <a:rPr lang="ar-EG" sz="3600" dirty="0"/>
              <a:t>يمثل الماكيت الأساسى للصحيفة أو المجلة الشخصية المميزة للمطبوع وبها يستطيع القارئ أن يتعرف على مطبوعته ويمكننا القول أن الماكيت الأساسى للمجلة يمكن أن يتم توظيفه بشكل يتناسب مع صفحات الملف فمن الممكن أن تتحرك فيه بعض العناصر التيبوغرافية المكونة له من الموضع المعتاد أن يراه فيه القرائ إلى موضع آخر يكون أكثر ملائمة لشكل صفحات الملف وأيضاً يمكن أن يتم تكبير أو تصغير بعض من تلك العناصر التيبوغرافية لتكون أكثر ملائمة لماكيت الملف </a:t>
            </a:r>
            <a:endParaRPr lang="en-US" sz="3600" b="1" dirty="0"/>
          </a:p>
          <a:p>
            <a:pPr lvl="0"/>
            <a:endParaRPr lang="ar-YE" sz="3600" b="1" dirty="0">
              <a:solidFill>
                <a:srgbClr val="C00000"/>
              </a:solidFill>
            </a:endParaRPr>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865515"/>
          </a:xfrm>
        </p:spPr>
        <p:txBody>
          <a:bodyPr>
            <a:noAutofit/>
          </a:bodyPr>
          <a:lstStyle/>
          <a:p>
            <a:pPr lvl="0"/>
            <a:r>
              <a:rPr lang="ar-EG" sz="3200" b="1" u="sng" dirty="0"/>
              <a:t>لوجو الملف.</a:t>
            </a:r>
            <a:endParaRPr lang="en-US" sz="3200" b="1" dirty="0"/>
          </a:p>
          <a:p>
            <a:pPr lvl="0"/>
            <a:r>
              <a:rPr lang="ar-EG" sz="3200" dirty="0"/>
              <a:t>الملفات المنشورة فى المجلات غالباً ما تحتوى على لوجو أو موتيفة تميز صفحات الملفات وتكون أداة ربط لتلك الصفحات واللوجو هو عبارة عن شعار مكون من مزيج من الصورة وشعار لفظى" عنوان الملف" وفى بعض الأحيان يكون الشعار الفظى فقط أو شعار مرئى فقط ونحن لا نفضل ذلك لأن الشعار او موتيفة الملف كلما كانت مزيج من الإثنين معاً كان أكثر جذباً لبصر القارئ وأكثر قدرة على التذكر فالمعروف أن مخ الإنسان ينقسم إلى نصفين الأول خاص بقراءة المواد المكتوبة والنصف الثانى خاص بقراءة وتصفح الصور المنشورة،  وكلما استخدم القارئ نصفي المخ كلها زادت درجة استيعابه وتذكره لما يقراءه أو يراه </a:t>
            </a:r>
            <a:endParaRPr lang="ar-IQ" sz="3200" dirty="0"/>
          </a:p>
          <a:p>
            <a:pPr lvl="0"/>
            <a:endParaRPr lang="en-US" sz="32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lvl="0"/>
            <a:r>
              <a:rPr lang="ar-EG" sz="3600" b="1" u="sng" dirty="0"/>
              <a:t>المقدمات </a:t>
            </a:r>
            <a:endParaRPr lang="en-US" sz="3600" b="1" dirty="0"/>
          </a:p>
          <a:p>
            <a:r>
              <a:rPr lang="ar-EG" sz="3600" dirty="0"/>
              <a:t>من الممكن أن تعالج مقدمات موضوعات الملف بشكل مختلف عن معالجة مقدمات الموضوعات بالمجلة وذلك من حيث نوع الخط وحجمه  فيمكن استخدام أنواع مختلفة لخط المقدمات فى الملفات مغاير لخط المقدمات فى الموضوعات داخل المجلة مع مراعاة عدم تغيير نوع خط المقدمات من مقدمة لأخرى داخل الملف أي على المخرج مراعاة أن تكون المقدمات بنفس الخط المستخدم فى عمل مقدمات الملف وينطبق ذلك أيضاً على حجم الحروف والتى يفضل أن تكون بحجم واحد من مقدمة لأخرى. </a:t>
            </a:r>
          </a:p>
          <a:p>
            <a:pPr lvl="0"/>
            <a:endParaRPr lang="en-US" sz="3600" dirty="0"/>
          </a:p>
          <a:p>
            <a:endParaRPr lang="en-US" sz="3600" b="1" dirty="0"/>
          </a:p>
          <a:p>
            <a:pPr lvl="0"/>
            <a:endParaRPr lang="en-US" sz="3600" dirty="0"/>
          </a:p>
          <a:p>
            <a:pPr lvl="0"/>
            <a:endParaRPr lang="en-US" sz="3400" b="1" dirty="0"/>
          </a:p>
        </p:txBody>
      </p:sp>
    </p:spTree>
    <p:extLst>
      <p:ext uri="{BB962C8B-B14F-4D97-AF65-F5344CB8AC3E}">
        <p14:creationId xmlns:p14="http://schemas.microsoft.com/office/powerpoint/2010/main" val="265417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Autofit/>
          </a:bodyPr>
          <a:lstStyle/>
          <a:p>
            <a:pPr lvl="0"/>
            <a:r>
              <a:rPr lang="ar-EG" sz="3200" b="1" u="sng" dirty="0" smtClean="0"/>
              <a:t>الصور </a:t>
            </a:r>
            <a:r>
              <a:rPr lang="ar-EG" sz="3200" b="1" u="sng" dirty="0" smtClean="0"/>
              <a:t>: </a:t>
            </a:r>
            <a:endParaRPr lang="en-US" sz="3200" b="1" dirty="0" smtClean="0"/>
          </a:p>
          <a:p>
            <a:r>
              <a:rPr lang="ar-EG" sz="3200" dirty="0" smtClean="0"/>
              <a:t>للمخرج حرية أن يختار معالجة مميزة للصور الخاصة بموضوعات الملف وأن يطبق تلك المعالجة على صور الملف بشرط ألا تؤثر على وضوح الصور فتطمس جزء من الصورة باختيار قطع ما للصور يناسب بعض الصور ولا يتناسب البعض الأخر كأن يختار المخرج الصحفى شكل "المعين" للصور أو "متوازى الأضلاع" والذى من الممكن أن يخفى أجزاء من الصورة لذلك على المخرج الصحفى أن يراعى ذلك أو أن يختار تأثير ما على الصور من خلال برنامج </a:t>
            </a:r>
            <a:r>
              <a:rPr lang="en-US" sz="3200" i="1" dirty="0" smtClean="0"/>
              <a:t>Photoshop </a:t>
            </a:r>
            <a:r>
              <a:rPr lang="en-US" sz="3200" dirty="0" smtClean="0"/>
              <a:t> </a:t>
            </a:r>
            <a:r>
              <a:rPr lang="ar-EG" sz="3200" dirty="0" smtClean="0"/>
              <a:t> لا يؤثر على رؤية الصورة ومصداقيتها.</a:t>
            </a:r>
            <a:endParaRPr lang="ar-IQ" sz="3200" dirty="0" smtClean="0"/>
          </a:p>
          <a:p>
            <a:r>
              <a:rPr lang="ar-IQ" sz="3200" dirty="0" smtClean="0">
                <a:solidFill>
                  <a:srgbClr val="C00000"/>
                </a:solidFill>
              </a:rPr>
              <a:t>خالص </a:t>
            </a:r>
            <a:r>
              <a:rPr lang="ar-IQ" sz="3200" dirty="0" smtClean="0">
                <a:solidFill>
                  <a:srgbClr val="C00000"/>
                </a:solidFill>
              </a:rPr>
              <a:t>تحياتى</a:t>
            </a:r>
          </a:p>
          <a:p>
            <a:pPr lvl="0"/>
            <a:endParaRPr lang="en-US" sz="3200" b="1"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TotalTime>
  <Words>516</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جامعة بنها- كلية الآداب - قسم الإعلام الفرقة الرابعة – المادة: إخراج صحفى متقدم المحاضرة السادسة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90</cp:revision>
  <dcterms:created xsi:type="dcterms:W3CDTF">2020-03-17T06:10:57Z</dcterms:created>
  <dcterms:modified xsi:type="dcterms:W3CDTF">2021-01-05T01:08:25Z</dcterms:modified>
</cp:coreProperties>
</file>